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5" r:id="rId3"/>
    <p:sldMasterId id="2147483666" r:id="rId4"/>
    <p:sldMasterId id="2147483667" r:id="rId5"/>
    <p:sldMasterId id="2147483668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y="6858000" cx="12192000"/>
  <p:notesSz cx="6858000" cy="9144000"/>
  <p:embeddedFontLst>
    <p:embeddedFont>
      <p:font typeface="Galdeano"/>
      <p:regular r:id="rId21"/>
    </p:embeddedFont>
    <p:embeddedFont>
      <p:font typeface="Domine"/>
      <p:regular r:id="rId22"/>
      <p:bold r:id="rId23"/>
    </p:embeddedFont>
    <p:embeddedFont>
      <p:font typeface="Century Gothic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font" Target="fonts/Domine-regular.fntdata"/><Relationship Id="rId21" Type="http://schemas.openxmlformats.org/officeDocument/2006/relationships/font" Target="fonts/Galdeano-regular.fntdata"/><Relationship Id="rId24" Type="http://schemas.openxmlformats.org/officeDocument/2006/relationships/font" Target="fonts/CenturyGothic-regular.fntdata"/><Relationship Id="rId23" Type="http://schemas.openxmlformats.org/officeDocument/2006/relationships/font" Target="fonts/Domine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2.xml"/><Relationship Id="rId26" Type="http://schemas.openxmlformats.org/officeDocument/2006/relationships/font" Target="fonts/CenturyGothic-italic.fntdata"/><Relationship Id="rId25" Type="http://schemas.openxmlformats.org/officeDocument/2006/relationships/font" Target="fonts/CenturyGothic-bold.fntdata"/><Relationship Id="rId27" Type="http://schemas.openxmlformats.org/officeDocument/2006/relationships/font" Target="fonts/CenturyGothic-boldItalic.fntdata"/><Relationship Id="rId5" Type="http://schemas.openxmlformats.org/officeDocument/2006/relationships/slideMaster" Target="slideMasters/slideMaster3.xml"/><Relationship Id="rId6" Type="http://schemas.openxmlformats.org/officeDocument/2006/relationships/slideMaster" Target="slideMasters/slideMaster4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entury Gothic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8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9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9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0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0" name="Google Shape;260;p11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1:notes"/>
          <p:cNvSpPr txBox="1"/>
          <p:nvPr/>
        </p:nvSpPr>
        <p:spPr>
          <a:xfrm>
            <a:off x="3849687" y="9429750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475" lIns="90975" spcFirstLastPara="1" rIns="90975" wrap="square" tIns="454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entury Gothic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2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3:notes"/>
          <p:cNvSpPr txBox="1"/>
          <p:nvPr>
            <p:ph idx="1" type="body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0975" lIns="90975" spcFirstLastPara="1" rIns="90975" wrap="square" tIns="909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13:notes"/>
          <p:cNvSpPr/>
          <p:nvPr>
            <p:ph idx="2" type="sldImg"/>
          </p:nvPr>
        </p:nvSpPr>
        <p:spPr>
          <a:xfrm>
            <a:off x="90487" y="744537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"/>
          <p:cNvSpPr txBox="1"/>
          <p:nvPr>
            <p:ph type="ctrTitle"/>
          </p:nvPr>
        </p:nvSpPr>
        <p:spPr>
          <a:xfrm>
            <a:off x="684212" y="685799"/>
            <a:ext cx="8001000" cy="2971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"/>
          <p:cNvSpPr txBox="1"/>
          <p:nvPr>
            <p:ph idx="1" type="subTitle"/>
          </p:nvPr>
        </p:nvSpPr>
        <p:spPr>
          <a:xfrm>
            <a:off x="684212" y="3843867"/>
            <a:ext cx="6400800" cy="19473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420"/>
              </a:spcBef>
              <a:spcAft>
                <a:spcPts val="0"/>
              </a:spcAft>
              <a:buSzPts val="1680"/>
              <a:buNone/>
              <a:defRPr sz="2100">
                <a:solidFill>
                  <a:srgbClr val="0F486F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144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128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12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2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1" type="body"/>
          </p:nvPr>
        </p:nvSpPr>
        <p:spPr>
          <a:xfrm rot="5400000">
            <a:off x="3144043" y="-1774031"/>
            <a:ext cx="3614737" cy="853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" type="body"/>
          </p:nvPr>
        </p:nvSpPr>
        <p:spPr>
          <a:xfrm>
            <a:off x="684212" y="685800"/>
            <a:ext cx="8534400" cy="361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7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8"/>
          <p:cNvSpPr txBox="1"/>
          <p:nvPr>
            <p:ph type="title"/>
          </p:nvPr>
        </p:nvSpPr>
        <p:spPr>
          <a:xfrm rot="5400000">
            <a:off x="7427912" y="1943100"/>
            <a:ext cx="45720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1" type="body"/>
          </p:nvPr>
        </p:nvSpPr>
        <p:spPr>
          <a:xfrm rot="5400000">
            <a:off x="1943100" y="-571500"/>
            <a:ext cx="5308600" cy="78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68" name="Google Shape;68;p8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8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/>
          <p:nvPr>
            <p:ph type="title"/>
          </p:nvPr>
        </p:nvSpPr>
        <p:spPr>
          <a:xfrm>
            <a:off x="684213" y="685800"/>
            <a:ext cx="10058400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" type="body"/>
          </p:nvPr>
        </p:nvSpPr>
        <p:spPr>
          <a:xfrm>
            <a:off x="684212" y="3928534"/>
            <a:ext cx="85344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920"/>
              <a:buNone/>
              <a:defRPr b="0" sz="2400" cap="none">
                <a:solidFill>
                  <a:schemeClr val="lt1"/>
                </a:solidFill>
              </a:defRPr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74" name="Google Shape;74;p9"/>
          <p:cNvSpPr txBox="1"/>
          <p:nvPr>
            <p:ph idx="2" type="body"/>
          </p:nvPr>
        </p:nvSpPr>
        <p:spPr>
          <a:xfrm>
            <a:off x="684211" y="4766732"/>
            <a:ext cx="8534401" cy="12276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5" name="Google Shape;75;p9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9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/>
          <p:nvPr>
            <p:ph type="title"/>
          </p:nvPr>
        </p:nvSpPr>
        <p:spPr>
          <a:xfrm>
            <a:off x="684212" y="3429000"/>
            <a:ext cx="8534400" cy="1697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0"/>
          <p:cNvSpPr txBox="1"/>
          <p:nvPr>
            <p:ph idx="1" type="body"/>
          </p:nvPr>
        </p:nvSpPr>
        <p:spPr>
          <a:xfrm>
            <a:off x="684211" y="5132981"/>
            <a:ext cx="853599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1" name="Google Shape;81;p10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0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0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1"/>
          <p:cNvSpPr txBox="1"/>
          <p:nvPr>
            <p:ph type="title"/>
          </p:nvPr>
        </p:nvSpPr>
        <p:spPr>
          <a:xfrm>
            <a:off x="684213" y="685800"/>
            <a:ext cx="10058400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1"/>
          <p:cNvSpPr txBox="1"/>
          <p:nvPr>
            <p:ph idx="1" type="body"/>
          </p:nvPr>
        </p:nvSpPr>
        <p:spPr>
          <a:xfrm>
            <a:off x="684212" y="4114800"/>
            <a:ext cx="8535988" cy="187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7" name="Google Shape;87;p11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1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1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2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2"/>
          <p:cNvSpPr/>
          <p:nvPr>
            <p:ph idx="2" type="pic"/>
          </p:nvPr>
        </p:nvSpPr>
        <p:spPr>
          <a:xfrm>
            <a:off x="685800" y="533400"/>
            <a:ext cx="10818812" cy="3124200"/>
          </a:xfrm>
          <a:prstGeom prst="snip2DiagRect">
            <a:avLst>
              <a:gd fmla="val 10815" name="adj1"/>
              <a:gd fmla="val 0" name="adj2"/>
            </a:avLst>
          </a:prstGeom>
          <a:noFill/>
          <a:ln cap="flat" cmpd="sng" w="15875">
            <a:solidFill>
              <a:schemeClr val="lt1">
                <a:alpha val="40000"/>
              </a:schemeClr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12"/>
          <p:cNvSpPr txBox="1"/>
          <p:nvPr>
            <p:ph idx="1" type="body"/>
          </p:nvPr>
        </p:nvSpPr>
        <p:spPr>
          <a:xfrm>
            <a:off x="914402" y="3843867"/>
            <a:ext cx="830421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1280"/>
              <a:buFont typeface="Century Gothic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Font typeface="Century Gothic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Font typeface="Century Gothic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94" name="Google Shape;94;p12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2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3"/>
          <p:cNvSpPr txBox="1"/>
          <p:nvPr>
            <p:ph type="title"/>
          </p:nvPr>
        </p:nvSpPr>
        <p:spPr>
          <a:xfrm>
            <a:off x="4722812" y="1447800"/>
            <a:ext cx="6019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3"/>
          <p:cNvSpPr/>
          <p:nvPr>
            <p:ph idx="2" type="pic"/>
          </p:nvPr>
        </p:nvSpPr>
        <p:spPr>
          <a:xfrm>
            <a:off x="989012" y="914400"/>
            <a:ext cx="3280974" cy="4572000"/>
          </a:xfrm>
          <a:prstGeom prst="snip2DiagRect">
            <a:avLst>
              <a:gd fmla="val 10815" name="adj1"/>
              <a:gd fmla="val 0" name="adj2"/>
            </a:avLst>
          </a:prstGeom>
          <a:noFill/>
          <a:ln cap="flat" cmpd="sng" w="15875">
            <a:solidFill>
              <a:schemeClr val="lt1">
                <a:alpha val="40000"/>
              </a:schemeClr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3"/>
          <p:cNvSpPr txBox="1"/>
          <p:nvPr>
            <p:ph idx="1" type="body"/>
          </p:nvPr>
        </p:nvSpPr>
        <p:spPr>
          <a:xfrm>
            <a:off x="4722812" y="2777066"/>
            <a:ext cx="6021388" cy="2048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1" name="Google Shape;101;p13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3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13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/>
          <p:nvPr>
            <p:ph type="title"/>
          </p:nvPr>
        </p:nvSpPr>
        <p:spPr>
          <a:xfrm>
            <a:off x="7085012" y="685800"/>
            <a:ext cx="3657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4"/>
          <p:cNvSpPr txBox="1"/>
          <p:nvPr>
            <p:ph idx="1" type="body"/>
          </p:nvPr>
        </p:nvSpPr>
        <p:spPr>
          <a:xfrm>
            <a:off x="684212" y="685800"/>
            <a:ext cx="5943601" cy="530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07" name="Google Shape;107;p14"/>
          <p:cNvSpPr txBox="1"/>
          <p:nvPr>
            <p:ph idx="2" type="body"/>
          </p:nvPr>
        </p:nvSpPr>
        <p:spPr>
          <a:xfrm>
            <a:off x="7085012" y="2209799"/>
            <a:ext cx="3657600" cy="20912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128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8" name="Google Shape;108;p14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4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4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5"/>
          <p:cNvSpPr txBox="1"/>
          <p:nvPr>
            <p:ph idx="1" type="body"/>
          </p:nvPr>
        </p:nvSpPr>
        <p:spPr>
          <a:xfrm>
            <a:off x="972080" y="685800"/>
            <a:ext cx="464978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2240"/>
              <a:buNone/>
              <a:defRPr b="0" sz="2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14" name="Google Shape;114;p15"/>
          <p:cNvSpPr txBox="1"/>
          <p:nvPr>
            <p:ph idx="2" type="body"/>
          </p:nvPr>
        </p:nvSpPr>
        <p:spPr>
          <a:xfrm>
            <a:off x="684211" y="1270529"/>
            <a:ext cx="4937655" cy="30305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15" name="Google Shape;115;p15"/>
          <p:cNvSpPr txBox="1"/>
          <p:nvPr>
            <p:ph idx="3" type="body"/>
          </p:nvPr>
        </p:nvSpPr>
        <p:spPr>
          <a:xfrm>
            <a:off x="6079066" y="685800"/>
            <a:ext cx="4665134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2240"/>
              <a:buNone/>
              <a:defRPr b="0" sz="2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16" name="Google Shape;116;p15"/>
          <p:cNvSpPr txBox="1"/>
          <p:nvPr>
            <p:ph idx="4" type="body"/>
          </p:nvPr>
        </p:nvSpPr>
        <p:spPr>
          <a:xfrm>
            <a:off x="5806545" y="1262062"/>
            <a:ext cx="4929188" cy="30305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17" name="Google Shape;117;p15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5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5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6"/>
          <p:cNvSpPr txBox="1"/>
          <p:nvPr>
            <p:ph idx="1" type="body"/>
          </p:nvPr>
        </p:nvSpPr>
        <p:spPr>
          <a:xfrm>
            <a:off x="684211" y="685800"/>
            <a:ext cx="4937655" cy="36152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23" name="Google Shape;123;p16"/>
          <p:cNvSpPr txBox="1"/>
          <p:nvPr>
            <p:ph idx="2" type="body"/>
          </p:nvPr>
        </p:nvSpPr>
        <p:spPr>
          <a:xfrm>
            <a:off x="5808133" y="685801"/>
            <a:ext cx="4934479" cy="36152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24" name="Google Shape;124;p16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6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6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7"/>
          <p:cNvSpPr txBox="1"/>
          <p:nvPr>
            <p:ph type="title"/>
          </p:nvPr>
        </p:nvSpPr>
        <p:spPr>
          <a:xfrm>
            <a:off x="684211" y="2006600"/>
            <a:ext cx="8534401" cy="228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36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7"/>
          <p:cNvSpPr txBox="1"/>
          <p:nvPr>
            <p:ph idx="1" type="body"/>
          </p:nvPr>
        </p:nvSpPr>
        <p:spPr>
          <a:xfrm>
            <a:off x="684213" y="4495800"/>
            <a:ext cx="8534400" cy="14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0" name="Google Shape;130;p17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7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7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/>
          <p:nvPr>
            <p:ph type="title"/>
          </p:nvPr>
        </p:nvSpPr>
        <p:spPr>
          <a:xfrm>
            <a:off x="1141411" y="685800"/>
            <a:ext cx="9144001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320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19"/>
          <p:cNvSpPr txBox="1"/>
          <p:nvPr>
            <p:ph idx="1" type="body"/>
          </p:nvPr>
        </p:nvSpPr>
        <p:spPr>
          <a:xfrm>
            <a:off x="1446212" y="3429000"/>
            <a:ext cx="8534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Font typeface="Century Gothic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Font typeface="Century Gothic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50" name="Google Shape;150;p19"/>
          <p:cNvSpPr txBox="1"/>
          <p:nvPr>
            <p:ph idx="2" type="body"/>
          </p:nvPr>
        </p:nvSpPr>
        <p:spPr>
          <a:xfrm>
            <a:off x="684213" y="4301067"/>
            <a:ext cx="8534400" cy="168486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1" name="Google Shape;151;p19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19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19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/>
          <p:nvPr>
            <p:ph type="title"/>
          </p:nvPr>
        </p:nvSpPr>
        <p:spPr>
          <a:xfrm>
            <a:off x="1141413" y="685800"/>
            <a:ext cx="9144000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320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21"/>
          <p:cNvSpPr txBox="1"/>
          <p:nvPr>
            <p:ph idx="1" type="body"/>
          </p:nvPr>
        </p:nvSpPr>
        <p:spPr>
          <a:xfrm>
            <a:off x="684212" y="3928534"/>
            <a:ext cx="8534401" cy="10498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920"/>
              <a:buNone/>
              <a:defRPr b="0" sz="2400" cap="none">
                <a:solidFill>
                  <a:schemeClr val="lt1"/>
                </a:solidFill>
              </a:defRPr>
            </a:lvl1pPr>
            <a:lvl2pPr indent="-320040" lvl="1" marL="914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indent="-320039" lvl="2" marL="1371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indent="-320039" lvl="3" marL="18288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indent="-320039" lvl="4" marL="22860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indent="-320039" lvl="5" marL="27432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indent="-320039" lvl="6" marL="32004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indent="-320040" lvl="7" marL="365760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indent="-320040" lvl="8" marL="411480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/>
        </p:txBody>
      </p:sp>
      <p:sp>
        <p:nvSpPr>
          <p:cNvPr id="171" name="Google Shape;171;p21"/>
          <p:cNvSpPr txBox="1"/>
          <p:nvPr>
            <p:ph idx="2" type="body"/>
          </p:nvPr>
        </p:nvSpPr>
        <p:spPr>
          <a:xfrm>
            <a:off x="684211" y="4978400"/>
            <a:ext cx="8534401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2" name="Google Shape;172;p21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0A304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21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21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theme" Target="../theme/theme3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64D4EF"/>
            </a:gs>
            <a:gs pos="10000">
              <a:srgbClr val="64D4EF"/>
            </a:gs>
            <a:gs pos="100000">
              <a:srgbClr val="06588E"/>
            </a:gs>
          </a:gsLst>
          <a:lin ang="612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"/>
          <p:cNvGrpSpPr/>
          <p:nvPr/>
        </p:nvGrpSpPr>
        <p:grpSpPr>
          <a:xfrm>
            <a:off x="9207500" y="2963862"/>
            <a:ext cx="2981325" cy="3208337"/>
            <a:chOff x="9206969" y="2963333"/>
            <a:chExt cx="2981858" cy="3208867"/>
          </a:xfrm>
        </p:grpSpPr>
        <p:cxnSp>
          <p:nvCxnSpPr>
            <p:cNvPr id="11" name="Google Shape;11;p1"/>
            <p:cNvCxnSpPr/>
            <p:nvPr/>
          </p:nvCxnSpPr>
          <p:spPr>
            <a:xfrm flipH="1">
              <a:off x="11275852" y="2963333"/>
              <a:ext cx="912975" cy="912963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2" name="Google Shape;12;p1"/>
            <p:cNvCxnSpPr/>
            <p:nvPr/>
          </p:nvCxnSpPr>
          <p:spPr>
            <a:xfrm flipH="1">
              <a:off x="9206969" y="3190383"/>
              <a:ext cx="2981858" cy="2981817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" name="Google Shape;13;p1"/>
            <p:cNvCxnSpPr/>
            <p:nvPr/>
          </p:nvCxnSpPr>
          <p:spPr>
            <a:xfrm flipH="1">
              <a:off x="10293013" y="3285648"/>
              <a:ext cx="1895814" cy="1895788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4" name="Google Shape;14;p1"/>
            <p:cNvCxnSpPr/>
            <p:nvPr/>
          </p:nvCxnSpPr>
          <p:spPr>
            <a:xfrm flipH="1">
              <a:off x="10443853" y="3131636"/>
              <a:ext cx="1744974" cy="174495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5" name="Google Shape;15;p1"/>
            <p:cNvCxnSpPr/>
            <p:nvPr/>
          </p:nvCxnSpPr>
          <p:spPr>
            <a:xfrm flipH="1">
              <a:off x="10918600" y="3682589"/>
              <a:ext cx="1270227" cy="127021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</p:grpSp>
      <p:cxnSp>
        <p:nvCxnSpPr>
          <p:cNvPr id="16" name="Google Shape;16;p1"/>
          <p:cNvCxnSpPr/>
          <p:nvPr/>
        </p:nvCxnSpPr>
        <p:spPr>
          <a:xfrm flipH="1">
            <a:off x="8228012" y="7937"/>
            <a:ext cx="3810000" cy="3810000"/>
          </a:xfrm>
          <a:prstGeom prst="straightConnector1">
            <a:avLst/>
          </a:prstGeom>
          <a:noFill/>
          <a:ln cap="rnd" cmpd="sng" w="1270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7" name="Google Shape;17;p1"/>
          <p:cNvCxnSpPr/>
          <p:nvPr/>
        </p:nvCxnSpPr>
        <p:spPr>
          <a:xfrm flipH="1">
            <a:off x="6108700" y="92075"/>
            <a:ext cx="6080125" cy="6080125"/>
          </a:xfrm>
          <a:prstGeom prst="straightConnector1">
            <a:avLst/>
          </a:prstGeom>
          <a:noFill/>
          <a:ln cap="rnd" cmpd="sng" w="1270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8" name="Google Shape;18;p1"/>
          <p:cNvCxnSpPr/>
          <p:nvPr/>
        </p:nvCxnSpPr>
        <p:spPr>
          <a:xfrm flipH="1">
            <a:off x="7235825" y="228600"/>
            <a:ext cx="4953000" cy="4953000"/>
          </a:xfrm>
          <a:prstGeom prst="straightConnector1">
            <a:avLst/>
          </a:prstGeom>
          <a:noFill/>
          <a:ln cap="rnd" cmpd="sng" w="1270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9" name="Google Shape;19;p1"/>
          <p:cNvCxnSpPr/>
          <p:nvPr/>
        </p:nvCxnSpPr>
        <p:spPr>
          <a:xfrm flipH="1">
            <a:off x="7335837" y="31750"/>
            <a:ext cx="4852987" cy="4852987"/>
          </a:xfrm>
          <a:prstGeom prst="straightConnector1">
            <a:avLst/>
          </a:prstGeom>
          <a:noFill/>
          <a:ln cap="rnd" cmpd="sng" w="3175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20" name="Google Shape;20;p1"/>
          <p:cNvCxnSpPr/>
          <p:nvPr/>
        </p:nvCxnSpPr>
        <p:spPr>
          <a:xfrm flipH="1">
            <a:off x="7845425" y="609600"/>
            <a:ext cx="4343400" cy="4343400"/>
          </a:xfrm>
          <a:prstGeom prst="straightConnector1">
            <a:avLst/>
          </a:prstGeom>
          <a:noFill/>
          <a:ln cap="rnd" cmpd="sng" w="3175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21" name="Google Shape;21;p1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22" name="Google Shape;22;p1"/>
          <p:cNvSpPr txBox="1"/>
          <p:nvPr>
            <p:ph idx="1" type="body"/>
          </p:nvPr>
        </p:nvSpPr>
        <p:spPr>
          <a:xfrm>
            <a:off x="684212" y="685800"/>
            <a:ext cx="8534400" cy="361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▶"/>
              <a:defRPr b="0" i="0" sz="20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Noto Sans Symbols"/>
              <a:buChar char="▶"/>
              <a:defRPr b="0" i="0" sz="18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Char char="▶"/>
              <a:defRPr b="0" i="0" sz="16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3" name="Google Shape;23;p1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4" name="Google Shape;24;p1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5" name="Google Shape;25;p1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 cap="none" strike="noStrik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64D4EF"/>
            </a:gs>
            <a:gs pos="10000">
              <a:srgbClr val="64D4EF"/>
            </a:gs>
            <a:gs pos="100000">
              <a:srgbClr val="06588E"/>
            </a:gs>
          </a:gsLst>
          <a:lin ang="6120000" scaled="0"/>
        </a:grad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oogle Shape;33;p3"/>
          <p:cNvGrpSpPr/>
          <p:nvPr/>
        </p:nvGrpSpPr>
        <p:grpSpPr>
          <a:xfrm>
            <a:off x="9207500" y="2963862"/>
            <a:ext cx="2981325" cy="3208337"/>
            <a:chOff x="9206969" y="2963333"/>
            <a:chExt cx="2981858" cy="3208867"/>
          </a:xfrm>
        </p:grpSpPr>
        <p:cxnSp>
          <p:nvCxnSpPr>
            <p:cNvPr id="34" name="Google Shape;34;p3"/>
            <p:cNvCxnSpPr/>
            <p:nvPr/>
          </p:nvCxnSpPr>
          <p:spPr>
            <a:xfrm flipH="1">
              <a:off x="11275852" y="2963333"/>
              <a:ext cx="912975" cy="912963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35" name="Google Shape;35;p3"/>
            <p:cNvCxnSpPr/>
            <p:nvPr/>
          </p:nvCxnSpPr>
          <p:spPr>
            <a:xfrm flipH="1">
              <a:off x="9206969" y="3190383"/>
              <a:ext cx="2981858" cy="2981817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36" name="Google Shape;36;p3"/>
            <p:cNvCxnSpPr/>
            <p:nvPr/>
          </p:nvCxnSpPr>
          <p:spPr>
            <a:xfrm flipH="1">
              <a:off x="10293013" y="3285648"/>
              <a:ext cx="1895814" cy="1895788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37" name="Google Shape;37;p3"/>
            <p:cNvCxnSpPr/>
            <p:nvPr/>
          </p:nvCxnSpPr>
          <p:spPr>
            <a:xfrm flipH="1">
              <a:off x="10443853" y="3131636"/>
              <a:ext cx="1744974" cy="174495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38" name="Google Shape;38;p3"/>
            <p:cNvCxnSpPr/>
            <p:nvPr/>
          </p:nvCxnSpPr>
          <p:spPr>
            <a:xfrm flipH="1">
              <a:off x="10918600" y="3682589"/>
              <a:ext cx="1270227" cy="127021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0" name="Google Shape;40;p3"/>
          <p:cNvSpPr txBox="1"/>
          <p:nvPr>
            <p:ph idx="1" type="body"/>
          </p:nvPr>
        </p:nvSpPr>
        <p:spPr>
          <a:xfrm>
            <a:off x="684212" y="685800"/>
            <a:ext cx="8534400" cy="361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▶"/>
              <a:defRPr b="0" i="0" sz="20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Noto Sans Symbols"/>
              <a:buChar char="▶"/>
              <a:defRPr b="0" i="0" sz="18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Char char="▶"/>
              <a:defRPr b="0" i="0" sz="16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1" name="Google Shape;41;p3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2" name="Google Shape;42;p3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3" name="Google Shape;43;p3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64D4EF"/>
            </a:gs>
            <a:gs pos="10000">
              <a:srgbClr val="64D4EF"/>
            </a:gs>
            <a:gs pos="100000">
              <a:srgbClr val="06588E"/>
            </a:gs>
          </a:gsLst>
          <a:lin ang="6120000" scaled="0"/>
        </a:gra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oogle Shape;134;p18"/>
          <p:cNvGrpSpPr/>
          <p:nvPr/>
        </p:nvGrpSpPr>
        <p:grpSpPr>
          <a:xfrm>
            <a:off x="9207500" y="2963862"/>
            <a:ext cx="2981325" cy="3208337"/>
            <a:chOff x="9206969" y="2963333"/>
            <a:chExt cx="2981858" cy="3208867"/>
          </a:xfrm>
        </p:grpSpPr>
        <p:cxnSp>
          <p:nvCxnSpPr>
            <p:cNvPr id="135" name="Google Shape;135;p18"/>
            <p:cNvCxnSpPr/>
            <p:nvPr/>
          </p:nvCxnSpPr>
          <p:spPr>
            <a:xfrm flipH="1">
              <a:off x="11275852" y="2963333"/>
              <a:ext cx="912975" cy="912963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6" name="Google Shape;136;p18"/>
            <p:cNvCxnSpPr/>
            <p:nvPr/>
          </p:nvCxnSpPr>
          <p:spPr>
            <a:xfrm flipH="1">
              <a:off x="9206969" y="3190383"/>
              <a:ext cx="2981858" cy="2981817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7" name="Google Shape;137;p18"/>
            <p:cNvCxnSpPr/>
            <p:nvPr/>
          </p:nvCxnSpPr>
          <p:spPr>
            <a:xfrm flipH="1">
              <a:off x="10293013" y="3285648"/>
              <a:ext cx="1895814" cy="1895788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8" name="Google Shape;138;p18"/>
            <p:cNvCxnSpPr/>
            <p:nvPr/>
          </p:nvCxnSpPr>
          <p:spPr>
            <a:xfrm flipH="1">
              <a:off x="10443853" y="3131636"/>
              <a:ext cx="1744974" cy="174495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9" name="Google Shape;139;p18"/>
            <p:cNvCxnSpPr/>
            <p:nvPr/>
          </p:nvCxnSpPr>
          <p:spPr>
            <a:xfrm flipH="1">
              <a:off x="10918600" y="3682589"/>
              <a:ext cx="1270227" cy="127021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</p:grpSp>
      <p:sp>
        <p:nvSpPr>
          <p:cNvPr id="140" name="Google Shape;140;p18"/>
          <p:cNvSpPr txBox="1"/>
          <p:nvPr/>
        </p:nvSpPr>
        <p:spPr>
          <a:xfrm>
            <a:off x="531812" y="812800"/>
            <a:ext cx="609600" cy="58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entury Gothic"/>
              <a:buNone/>
            </a:pPr>
            <a:r>
              <a:rPr b="0" i="0" lang="en-US" sz="80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41" name="Google Shape;141;p18"/>
          <p:cNvSpPr txBox="1"/>
          <p:nvPr/>
        </p:nvSpPr>
        <p:spPr>
          <a:xfrm>
            <a:off x="10285412" y="2768600"/>
            <a:ext cx="609600" cy="58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entury Gothic"/>
              <a:buNone/>
            </a:pPr>
            <a:r>
              <a:rPr b="0" i="0" lang="en-US" sz="80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  <p:sp>
        <p:nvSpPr>
          <p:cNvPr id="142" name="Google Shape;142;p18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43" name="Google Shape;143;p18"/>
          <p:cNvSpPr txBox="1"/>
          <p:nvPr>
            <p:ph idx="1" type="body"/>
          </p:nvPr>
        </p:nvSpPr>
        <p:spPr>
          <a:xfrm>
            <a:off x="684212" y="685800"/>
            <a:ext cx="8534400" cy="361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▶"/>
              <a:defRPr b="0" i="0" sz="20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Noto Sans Symbols"/>
              <a:buChar char="▶"/>
              <a:defRPr b="0" i="0" sz="18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Char char="▶"/>
              <a:defRPr b="0" i="0" sz="16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4" name="Google Shape;144;p18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5" name="Google Shape;145;p18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6" name="Google Shape;146;p18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64D4EF"/>
            </a:gs>
            <a:gs pos="10000">
              <a:srgbClr val="64D4EF"/>
            </a:gs>
            <a:gs pos="100000">
              <a:srgbClr val="06588E"/>
            </a:gs>
          </a:gsLst>
          <a:lin ang="6120000" scaled="0"/>
        </a:grad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oogle Shape;155;p20"/>
          <p:cNvGrpSpPr/>
          <p:nvPr/>
        </p:nvGrpSpPr>
        <p:grpSpPr>
          <a:xfrm>
            <a:off x="9207500" y="2963862"/>
            <a:ext cx="2981325" cy="3208337"/>
            <a:chOff x="9206969" y="2963333"/>
            <a:chExt cx="2981858" cy="3208867"/>
          </a:xfrm>
        </p:grpSpPr>
        <p:cxnSp>
          <p:nvCxnSpPr>
            <p:cNvPr id="156" name="Google Shape;156;p20"/>
            <p:cNvCxnSpPr/>
            <p:nvPr/>
          </p:nvCxnSpPr>
          <p:spPr>
            <a:xfrm flipH="1">
              <a:off x="11275852" y="2963333"/>
              <a:ext cx="912975" cy="912963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57" name="Google Shape;157;p20"/>
            <p:cNvCxnSpPr/>
            <p:nvPr/>
          </p:nvCxnSpPr>
          <p:spPr>
            <a:xfrm flipH="1">
              <a:off x="9206969" y="3190383"/>
              <a:ext cx="2981858" cy="2981817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58" name="Google Shape;158;p20"/>
            <p:cNvCxnSpPr/>
            <p:nvPr/>
          </p:nvCxnSpPr>
          <p:spPr>
            <a:xfrm flipH="1">
              <a:off x="10293013" y="3285648"/>
              <a:ext cx="1895814" cy="1895788"/>
            </a:xfrm>
            <a:prstGeom prst="straightConnector1">
              <a:avLst/>
            </a:prstGeom>
            <a:noFill/>
            <a:ln cap="rnd" cmpd="sng" w="952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59" name="Google Shape;159;p20"/>
            <p:cNvCxnSpPr/>
            <p:nvPr/>
          </p:nvCxnSpPr>
          <p:spPr>
            <a:xfrm flipH="1">
              <a:off x="10443853" y="3131636"/>
              <a:ext cx="1744974" cy="174495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60" name="Google Shape;160;p20"/>
            <p:cNvCxnSpPr/>
            <p:nvPr/>
          </p:nvCxnSpPr>
          <p:spPr>
            <a:xfrm flipH="1">
              <a:off x="10918600" y="3682589"/>
              <a:ext cx="1270227" cy="1270210"/>
            </a:xfrm>
            <a:prstGeom prst="straightConnector1">
              <a:avLst/>
            </a:prstGeom>
            <a:noFill/>
            <a:ln cap="rnd" cmpd="sng" w="28575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</p:grpSp>
      <p:sp>
        <p:nvSpPr>
          <p:cNvPr id="161" name="Google Shape;161;p20"/>
          <p:cNvSpPr txBox="1"/>
          <p:nvPr/>
        </p:nvSpPr>
        <p:spPr>
          <a:xfrm>
            <a:off x="531812" y="812800"/>
            <a:ext cx="609600" cy="58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entury Gothic"/>
              <a:buNone/>
            </a:pPr>
            <a:r>
              <a:rPr b="0" i="0" lang="en-US" sz="80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62" name="Google Shape;162;p20"/>
          <p:cNvSpPr txBox="1"/>
          <p:nvPr/>
        </p:nvSpPr>
        <p:spPr>
          <a:xfrm>
            <a:off x="10285412" y="2768600"/>
            <a:ext cx="609600" cy="58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entury Gothic"/>
              <a:buNone/>
            </a:pPr>
            <a:r>
              <a:rPr b="0" i="0" lang="en-US" sz="80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  <p:sp>
        <p:nvSpPr>
          <p:cNvPr id="163" name="Google Shape;163;p20"/>
          <p:cNvSpPr txBox="1"/>
          <p:nvPr>
            <p:ph type="title"/>
          </p:nvPr>
        </p:nvSpPr>
        <p:spPr>
          <a:xfrm>
            <a:off x="684212" y="4487862"/>
            <a:ext cx="8534400" cy="1506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64" name="Google Shape;164;p20"/>
          <p:cNvSpPr txBox="1"/>
          <p:nvPr>
            <p:ph idx="1" type="body"/>
          </p:nvPr>
        </p:nvSpPr>
        <p:spPr>
          <a:xfrm>
            <a:off x="684212" y="685800"/>
            <a:ext cx="8534400" cy="361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▶"/>
              <a:defRPr b="0" i="0" sz="20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Noto Sans Symbols"/>
              <a:buChar char="▶"/>
              <a:defRPr b="0" i="0" sz="18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Char char="▶"/>
              <a:defRPr b="0" i="0" sz="16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9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20"/>
              <a:buFont typeface="Noto Sans Symbols"/>
              <a:buChar char="▶"/>
              <a:defRPr b="0" i="0" sz="1400" u="none" cap="none" strike="noStrik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5" name="Google Shape;165;p20"/>
          <p:cNvSpPr txBox="1"/>
          <p:nvPr>
            <p:ph idx="10" type="dt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6" name="Google Shape;166;p20"/>
          <p:cNvSpPr txBox="1"/>
          <p:nvPr>
            <p:ph idx="11" type="ftr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7" name="Google Shape;167;p20"/>
          <p:cNvSpPr txBox="1"/>
          <p:nvPr>
            <p:ph idx="12" type="sldNum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304A"/>
              </a:buClr>
              <a:buSzPts val="3200"/>
              <a:buFont typeface="Century Gothic"/>
              <a:buNone/>
              <a:defRPr b="0" i="0" sz="3200" u="none">
                <a:solidFill>
                  <a:srgbClr val="0A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7.png"/><Relationship Id="rId9" Type="http://schemas.openxmlformats.org/officeDocument/2006/relationships/image" Target="../media/image3.jpg"/><Relationship Id="rId5" Type="http://schemas.openxmlformats.org/officeDocument/2006/relationships/image" Target="../media/image12.png"/><Relationship Id="rId6" Type="http://schemas.openxmlformats.org/officeDocument/2006/relationships/image" Target="../media/image11.png"/><Relationship Id="rId7" Type="http://schemas.openxmlformats.org/officeDocument/2006/relationships/image" Target="../media/image2.png"/><Relationship Id="rId8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Relationship Id="rId4" Type="http://schemas.openxmlformats.org/officeDocument/2006/relationships/hyperlink" Target="mailto:tigers@parkgate.cheshire.sch.uk" TargetMode="External"/><Relationship Id="rId5" Type="http://schemas.openxmlformats.org/officeDocument/2006/relationships/image" Target="../media/image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5.png"/><Relationship Id="rId6" Type="http://schemas.openxmlformats.org/officeDocument/2006/relationships/image" Target="../media/image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www.s4yc.co.uk/" TargetMode="External"/><Relationship Id="rId4" Type="http://schemas.openxmlformats.org/officeDocument/2006/relationships/image" Target="../media/image14.png"/><Relationship Id="rId5" Type="http://schemas.openxmlformats.org/officeDocument/2006/relationships/image" Target="../media/image16.png"/><Relationship Id="rId6" Type="http://schemas.openxmlformats.org/officeDocument/2006/relationships/image" Target="../media/image15.png"/><Relationship Id="rId7" Type="http://schemas.openxmlformats.org/officeDocument/2006/relationships/image" Target="../media/image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ww.parkgateprimary.org.uk/" TargetMode="External"/><Relationship Id="rId4" Type="http://schemas.openxmlformats.org/officeDocument/2006/relationships/hyperlink" Target="mailto:ioncubs@parkgate.cheshire.sch.uk" TargetMode="External"/><Relationship Id="rId5" Type="http://schemas.openxmlformats.org/officeDocument/2006/relationships/hyperlink" Target="mailto:tigers@parkgate.cheshire.sch.uk" TargetMode="External"/><Relationship Id="rId6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rkgate Logo" id="179" name="Google Shape;17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2"/>
          <p:cNvSpPr txBox="1"/>
          <p:nvPr/>
        </p:nvSpPr>
        <p:spPr>
          <a:xfrm>
            <a:off x="536575" y="474662"/>
            <a:ext cx="10944225" cy="7545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Welcome to KS1: ‘Meet the teacher’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 Hamm – Year 1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Cover Staff for 1 afternoon – Mrs Gregg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 Simon – Year 2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Cover Staff for 2 afternoons – Miss Whiteway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1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1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Typical day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Homework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Reading spines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Topics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Trips &amp; Residentials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 webpage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Important Information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Email address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entury Gothic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entury Gothic"/>
              <a:buNone/>
            </a:pPr>
            <a:r>
              <a:t/>
            </a:r>
            <a:endParaRPr b="1" i="0" sz="6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60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rkgate Logo" id="185" name="Google Shape;18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3"/>
          <p:cNvSpPr txBox="1"/>
          <p:nvPr/>
        </p:nvSpPr>
        <p:spPr>
          <a:xfrm>
            <a:off x="1763712" y="112712"/>
            <a:ext cx="7805737" cy="769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b="1" i="0" lang="en-US" sz="4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Typical Day</a:t>
            </a:r>
            <a:endParaRPr/>
          </a:p>
        </p:txBody>
      </p:sp>
      <p:sp>
        <p:nvSpPr>
          <p:cNvPr id="187" name="Google Shape;187;p23"/>
          <p:cNvSpPr txBox="1"/>
          <p:nvPr/>
        </p:nvSpPr>
        <p:spPr>
          <a:xfrm>
            <a:off x="725487" y="1139825"/>
            <a:ext cx="9115425" cy="5262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8:40am Arrive at school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8:50am Lessons start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10:50am – breaktime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12:15pm – Lunchtime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Afternoon break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English and Maths through the morning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Foundation subjects through the afternoon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 days – Monday and Friday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Healthy snacks can be sent in for breaktime but fruit is provided every day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rkgate Logo" id="192" name="Google Shape;192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4"/>
          <p:cNvSpPr txBox="1"/>
          <p:nvPr/>
        </p:nvSpPr>
        <p:spPr>
          <a:xfrm>
            <a:off x="3130550" y="423862"/>
            <a:ext cx="5089525" cy="923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1" i="0" lang="en-US" sz="5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Homework</a:t>
            </a:r>
            <a:endParaRPr/>
          </a:p>
        </p:txBody>
      </p:sp>
      <p:sp>
        <p:nvSpPr>
          <p:cNvPr id="194" name="Google Shape;194;p24"/>
          <p:cNvSpPr txBox="1"/>
          <p:nvPr/>
        </p:nvSpPr>
        <p:spPr>
          <a:xfrm>
            <a:off x="811212" y="1533525"/>
            <a:ext cx="8878887" cy="1878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on Google Classroom (Friday to Friday)</a:t>
            </a:r>
            <a:r>
              <a:rPr b="0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Spellings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 – usually on MyMaths for Year 2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Writing one week and Reading the next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rkgate Logo" id="199" name="Google Shape;19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5"/>
          <p:cNvSpPr txBox="1"/>
          <p:nvPr/>
        </p:nvSpPr>
        <p:spPr>
          <a:xfrm>
            <a:off x="1995487" y="217487"/>
            <a:ext cx="7908925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Trips &amp; Residentials  </a:t>
            </a:r>
            <a:endParaRPr/>
          </a:p>
        </p:txBody>
      </p:sp>
      <p:sp>
        <p:nvSpPr>
          <p:cNvPr id="201" name="Google Shape;201;p25"/>
          <p:cNvSpPr txBox="1"/>
          <p:nvPr/>
        </p:nvSpPr>
        <p:spPr>
          <a:xfrm>
            <a:off x="1590675" y="1141412"/>
            <a:ext cx="8605837" cy="4954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</a:pPr>
            <a:r>
              <a:rPr b="0" i="0" lang="en-US" sz="2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Where possible we try to include trips and visitors linked to our learning including: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Chester Zoo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Toy makers 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Ness Gardens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</a:pPr>
            <a:r>
              <a:rPr b="0" i="0" lang="en-US" sz="2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Plus some whole school trips: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Panto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</a:pPr>
            <a:r>
              <a:rPr b="0" i="0" lang="en-US" sz="2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an overnight residential stay for Year 2 in June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Tattenhall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"/>
          <p:cNvSpPr txBox="1"/>
          <p:nvPr>
            <p:ph type="ctrTitle"/>
          </p:nvPr>
        </p:nvSpPr>
        <p:spPr>
          <a:xfrm>
            <a:off x="715962" y="962025"/>
            <a:ext cx="10039350" cy="2874962"/>
          </a:xfrm>
          <a:prstGeom prst="rect">
            <a:avLst/>
          </a:prstGeom>
          <a:noFill/>
          <a:ln>
            <a:noFill/>
          </a:ln>
        </p:spPr>
        <p:txBody>
          <a:bodyPr anchorCtr="0" anchor="t" bIns="51425" lIns="102850" spcFirstLastPara="1" rIns="102850" wrap="square" tIns="5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400"/>
              <a:buFont typeface="Domine"/>
              <a:buNone/>
            </a:pPr>
            <a:r>
              <a:rPr b="1" i="0" lang="en-US" sz="2400" u="sng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MEDICAL ISSUES</a:t>
            </a:r>
            <a:br>
              <a:rPr b="0" i="0" lang="en-US" sz="48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PLEASE ENSURE THAT YOU INFORM US OF ANY MEDICAL ISSUES AND/OR MEDICATION THAT YOUR CHILD NEEDS. 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br>
              <a:rPr b="0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1" i="0" lang="en-US" sz="2000" u="sng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MEDICATION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ANY MEDICATION SUCH AS INHALERS, EPI-PENS PRESCRIBED MEDICINES ETC, MUST BE BROUGHT INTO SCHOOL WITH A PRESCRIBED LABEL. THIS MUST BE HANDED TO AN ADULT.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  </a:t>
            </a:r>
            <a:r>
              <a:rPr b="1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IT IS UP TO PARENTS TO ENSURE THAT ALL MEDICATION IS IN DATE</a:t>
            </a: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. 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br>
              <a:rPr b="1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1" i="0" lang="en-US" sz="2000" u="sng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ILLNESS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PLEASE RING SCHOOL/EMAIL </a:t>
            </a:r>
            <a:r>
              <a:rPr b="1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BEFORE</a:t>
            </a:r>
            <a: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 9.00AM IF YOUR CHILD IS GOING TO BE AWAY FROM SCHOOL DUE TO ILLNESS.  WE WILL RING YOU IF YOUR CHILD IS NOT PRESENT AND WE HAVEN’T RECEIVED A PHONE CALL/EMAIL BY 9:30AM. </a:t>
            </a: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br>
              <a:rPr b="0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4400" u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b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20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</a:br>
            <a:endParaRPr/>
          </a:p>
        </p:txBody>
      </p:sp>
      <p:pic>
        <p:nvPicPr>
          <p:cNvPr descr="Parkgate Logo" id="207" name="Google Shape;20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7"/>
          <p:cNvSpPr txBox="1"/>
          <p:nvPr/>
        </p:nvSpPr>
        <p:spPr>
          <a:xfrm>
            <a:off x="537327" y="405353"/>
            <a:ext cx="10061543" cy="7428370"/>
          </a:xfrm>
          <a:prstGeom prst="rect">
            <a:avLst/>
          </a:prstGeom>
          <a:noFill/>
          <a:ln>
            <a:noFill/>
          </a:ln>
        </p:spPr>
        <p:txBody>
          <a:bodyPr anchorCtr="0" anchor="t" bIns="51425" lIns="102850" spcFirstLastPara="1" rIns="102850" wrap="square" tIns="5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rPr b="1" i="0" lang="en-US" sz="2000" u="sng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Attendance</a:t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635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000"/>
              <a:buFont typeface="Domine"/>
              <a:buNone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School gates will open at 8:40am. Registration will be taken at 8:50am. Lessons start straight after registration. If your child arrives after 9am, it will go down as a ‘late’ mark.</a:t>
            </a:r>
            <a:endParaRPr/>
          </a:p>
          <a:p>
            <a:pPr indent="0" lvl="0" marL="0" marR="635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000"/>
              <a:buFont typeface="Domine"/>
              <a:buNone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rPr b="1" i="0" lang="en-US" sz="2000" u="sng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Holidays</a:t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183134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84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If you wish to take your child out during term time, please let us know in writing. Please see our website for a ‘Leave of absence form’</a:t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84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83134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84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 The Head teacher can only authorise absences under  certain circumstances.</a:t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83134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84"/>
              <a:buFont typeface="Noto Sans Symbols"/>
              <a:buChar char="❖"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Local authorities will fine families if they take more than </a:t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   </a:t>
            </a:r>
            <a:r>
              <a:rPr b="1" i="0" lang="en-US" sz="2000" u="sng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10 or more sessions </a:t>
            </a:r>
            <a:r>
              <a:rPr b="0" i="0" lang="en-US" sz="2000" u="none" cap="none" strike="noStrik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(equivalent to 5 school days) of unauthorised absences within a rolling 10-week period. The absences can be consecutive or not and the 10- week period can span across different terms.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rPr b="0" i="0" lang="en-US" sz="1400" u="none" cap="none" strike="noStrike">
                <a:solidFill>
                  <a:srgbClr val="001D35"/>
                </a:solidFill>
                <a:highlight>
                  <a:srgbClr val="FFFF00"/>
                </a:highlight>
                <a:latin typeface="Domine"/>
                <a:ea typeface="Domine"/>
                <a:cs typeface="Domine"/>
                <a:sym typeface="Domine"/>
              </a:rPr>
              <a:t>In primary school, every day missed equates to a day of lost learning. This can </a:t>
            </a:r>
            <a:r>
              <a:rPr b="1" i="0" lang="en-US" sz="1400" u="none" cap="none" strike="noStrike">
                <a:solidFill>
                  <a:srgbClr val="001D35"/>
                </a:solidFill>
                <a:highlight>
                  <a:srgbClr val="FFFF00"/>
                </a:highlight>
                <a:latin typeface="Domine"/>
                <a:ea typeface="Domine"/>
                <a:cs typeface="Domine"/>
                <a:sym typeface="Domine"/>
              </a:rPr>
              <a:t>significantly impact</a:t>
            </a:r>
            <a:r>
              <a:rPr b="0" i="0" lang="en-US" sz="1400" u="none" cap="none" strike="noStrike">
                <a:solidFill>
                  <a:srgbClr val="001D35"/>
                </a:solidFill>
                <a:highlight>
                  <a:srgbClr val="FFFF00"/>
                </a:highlight>
                <a:latin typeface="Domine"/>
                <a:ea typeface="Domine"/>
                <a:cs typeface="Domine"/>
                <a:sym typeface="Domine"/>
              </a:rPr>
              <a:t> a child's academic progress, especially if absences become frequent or persistent. For example, 95% attendance (which means missing 10 days) can result in missing approximately 50 lessons. Missins school, even by small amounts like being five minutes late each day, can add upto a considerable loss of learning over time  </a:t>
            </a:r>
            <a:endParaRPr b="1" i="0" sz="2400" u="sng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2800"/>
              <a:buFont typeface="Domine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960"/>
              <a:buFont typeface="Noto Sans Symbols"/>
              <a:buNone/>
            </a:pPr>
            <a:r>
              <a:t/>
            </a:r>
            <a:endParaRPr b="1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pic>
        <p:nvPicPr>
          <p:cNvPr descr="Parkgate Logo" id="213" name="Google Shape;21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rkgate Logo" id="218" name="Google Shape;21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8"/>
          <p:cNvSpPr txBox="1"/>
          <p:nvPr/>
        </p:nvSpPr>
        <p:spPr>
          <a:xfrm>
            <a:off x="423862" y="614362"/>
            <a:ext cx="11098212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Galdeano"/>
              <a:buNone/>
            </a:pPr>
            <a:r>
              <a:rPr b="1" i="0" lang="en-US" sz="3200" u="none">
                <a:solidFill>
                  <a:schemeClr val="lt1"/>
                </a:solidFill>
                <a:latin typeface="Galdeano"/>
                <a:ea typeface="Galdeano"/>
                <a:cs typeface="Galdeano"/>
                <a:sym typeface="Galdeano"/>
              </a:rPr>
              <a:t>Behaviour Expectations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1" i="0" sz="1800" u="none">
              <a:solidFill>
                <a:schemeClr val="dk1"/>
              </a:solidFill>
              <a:latin typeface="Galdeano"/>
              <a:ea typeface="Galdeano"/>
              <a:cs typeface="Galdeano"/>
              <a:sym typeface="Galdean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00000"/>
                </a:solidFill>
                <a:latin typeface="Domine"/>
                <a:ea typeface="Domine"/>
                <a:cs typeface="Domine"/>
                <a:sym typeface="Domine"/>
              </a:rPr>
              <a:t>At our school, we take pride in maintaining high standards of behaviour as this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00000"/>
                </a:solidFill>
                <a:latin typeface="Domine"/>
                <a:ea typeface="Domine"/>
                <a:cs typeface="Domine"/>
                <a:sym typeface="Domine"/>
              </a:rPr>
              <a:t>helps make a happy and caring school community.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The school has a behaviour policy which can be found on the school’s website.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>
              <a:solidFill>
                <a:srgbClr val="052E65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905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Arial"/>
              <a:buChar char="•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A tiered system depending on the level of the misdemeanor  - spoken warning, name on the board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miss part or all of playtime, behaviour slip (sent to a senior member of the team).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>
              <a:solidFill>
                <a:srgbClr val="052E65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Parental support is key to this system and if there is a high level or repeated negative behaviour then your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child’s class teacher would speak to you.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aldeano"/>
              <a:buNone/>
            </a:pPr>
            <a:r>
              <a:rPr b="1" i="0" lang="en-US" sz="1800" u="none">
                <a:solidFill>
                  <a:schemeClr val="dk1"/>
                </a:solidFill>
                <a:latin typeface="Galdeano"/>
                <a:ea typeface="Galdeano"/>
                <a:cs typeface="Galdeano"/>
                <a:sym typeface="Galdeano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82087" y="5591175"/>
            <a:ext cx="1265237" cy="1163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misskatecuttables.com/uploads/shopping_cart/9374/large_lion4.png" id="225" name="Google Shape;225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46275" y="5740400"/>
            <a:ext cx="1011237" cy="1014412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29"/>
          <p:cNvSpPr txBox="1"/>
          <p:nvPr/>
        </p:nvSpPr>
        <p:spPr>
          <a:xfrm>
            <a:off x="2452687" y="-114300"/>
            <a:ext cx="7510462" cy="1254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Communication Tools </a:t>
            </a:r>
            <a:endParaRPr/>
          </a:p>
        </p:txBody>
      </p:sp>
      <p:sp>
        <p:nvSpPr>
          <p:cNvPr id="227" name="Google Shape;227;p29"/>
          <p:cNvSpPr txBox="1"/>
          <p:nvPr/>
        </p:nvSpPr>
        <p:spPr>
          <a:xfrm>
            <a:off x="2176462" y="782637"/>
            <a:ext cx="8047037" cy="671512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900"/>
              <a:buFont typeface="Domine"/>
              <a:buNone/>
            </a:pPr>
            <a:r>
              <a:rPr b="1" i="0" lang="en-US" sz="1900" u="none">
                <a:solidFill>
                  <a:srgbClr val="7030A0"/>
                </a:solidFill>
                <a:latin typeface="Domine"/>
                <a:ea typeface="Domine"/>
                <a:cs typeface="Domine"/>
                <a:sym typeface="Domine"/>
              </a:rPr>
              <a:t>Social Media Platforms </a:t>
            </a: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: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070C0"/>
                </a:solidFill>
                <a:latin typeface="Domine"/>
                <a:ea typeface="Domine"/>
                <a:cs typeface="Domine"/>
                <a:sym typeface="Domine"/>
              </a:rPr>
              <a:t>School Website</a:t>
            </a:r>
            <a:endParaRPr/>
          </a:p>
        </p:txBody>
      </p:sp>
      <p:pic>
        <p:nvPicPr>
          <p:cNvPr id="228" name="Google Shape;228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35587" y="727075"/>
            <a:ext cx="3171825" cy="1433512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9"/>
          <p:cNvSpPr txBox="1"/>
          <p:nvPr/>
        </p:nvSpPr>
        <p:spPr>
          <a:xfrm>
            <a:off x="5057775" y="4375150"/>
            <a:ext cx="8048625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  <a:t>Facebook</a:t>
            </a:r>
            <a:endParaRPr/>
          </a:p>
        </p:txBody>
      </p:sp>
      <p:pic>
        <p:nvPicPr>
          <p:cNvPr id="230" name="Google Shape;230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15100" y="3990975"/>
            <a:ext cx="3787775" cy="1600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231" name="Google Shape;231;p29"/>
          <p:cNvSpPr txBox="1"/>
          <p:nvPr/>
        </p:nvSpPr>
        <p:spPr>
          <a:xfrm>
            <a:off x="2376487" y="5292725"/>
            <a:ext cx="8047037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  <a:t>Instagram</a:t>
            </a:r>
            <a:endParaRPr/>
          </a:p>
        </p:txBody>
      </p:sp>
      <p:sp>
        <p:nvSpPr>
          <p:cNvPr id="232" name="Google Shape;232;p29"/>
          <p:cNvSpPr txBox="1"/>
          <p:nvPr/>
        </p:nvSpPr>
        <p:spPr>
          <a:xfrm>
            <a:off x="2168525" y="2451100"/>
            <a:ext cx="8047037" cy="973137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Domine"/>
              <a:buNone/>
            </a:pPr>
            <a:r>
              <a:rPr b="1" i="0" lang="en-US" sz="1900" u="non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  <a:t>School Calendar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00000"/>
                </a:solidFill>
                <a:latin typeface="Domine"/>
                <a:ea typeface="Domine"/>
                <a:cs typeface="Domine"/>
                <a:sym typeface="Domine"/>
              </a:rPr>
              <a:t>All events and important dates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00000"/>
                </a:solidFill>
                <a:latin typeface="Domine"/>
                <a:ea typeface="Domine"/>
                <a:cs typeface="Domine"/>
                <a:sym typeface="Domine"/>
              </a:rPr>
              <a:t>can be found on the school calendar</a:t>
            </a:r>
            <a:r>
              <a:rPr b="0" i="0" lang="en-US" sz="19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pic>
        <p:nvPicPr>
          <p:cNvPr id="233" name="Google Shape;233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02425" y="2341562"/>
            <a:ext cx="2543175" cy="1525587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234" name="Google Shape;234;p2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813175" y="4949825"/>
            <a:ext cx="2282825" cy="18303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arkgate Logo" id="235" name="Google Shape;235;p2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0"/>
          <p:cNvSpPr txBox="1"/>
          <p:nvPr/>
        </p:nvSpPr>
        <p:spPr>
          <a:xfrm>
            <a:off x="2446337" y="-204787"/>
            <a:ext cx="7508875" cy="1254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Communication Tools </a:t>
            </a:r>
            <a:endParaRPr/>
          </a:p>
        </p:txBody>
      </p:sp>
      <p:sp>
        <p:nvSpPr>
          <p:cNvPr id="241" name="Google Shape;241;p30"/>
          <p:cNvSpPr txBox="1"/>
          <p:nvPr/>
        </p:nvSpPr>
        <p:spPr>
          <a:xfrm>
            <a:off x="2147887" y="1049337"/>
            <a:ext cx="8047037" cy="671512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We have 3 different electronic platforms to communicate between home and school. </a:t>
            </a:r>
            <a:endParaRPr/>
          </a:p>
        </p:txBody>
      </p:sp>
      <p:sp>
        <p:nvSpPr>
          <p:cNvPr id="242" name="Google Shape;242;p30"/>
          <p:cNvSpPr txBox="1"/>
          <p:nvPr/>
        </p:nvSpPr>
        <p:spPr>
          <a:xfrm>
            <a:off x="2071687" y="2428875"/>
            <a:ext cx="8048625" cy="973137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General notices and information about school, e.g. school events, dates, trips, lunch payments etc :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/>
          </a:p>
        </p:txBody>
      </p:sp>
      <p:pic>
        <p:nvPicPr>
          <p:cNvPr descr="The King's School - School Gateway" id="243" name="Google Shape;24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1687" y="1692275"/>
            <a:ext cx="2444750" cy="736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0"/>
          <p:cNvSpPr txBox="1"/>
          <p:nvPr/>
        </p:nvSpPr>
        <p:spPr>
          <a:xfrm>
            <a:off x="2159000" y="3656012"/>
            <a:ext cx="8048625" cy="1276350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FF"/>
              </a:buClr>
              <a:buSzPts val="1900"/>
              <a:buFont typeface="Domine"/>
              <a:buNone/>
            </a:pPr>
            <a:r>
              <a:rPr b="1" i="0" lang="en-US" sz="1900" u="none">
                <a:solidFill>
                  <a:srgbClr val="9900FF"/>
                </a:solidFill>
                <a:latin typeface="Domine"/>
                <a:ea typeface="Domine"/>
                <a:cs typeface="Domine"/>
                <a:sym typeface="Domine"/>
              </a:rPr>
              <a:t>Class email</a:t>
            </a:r>
            <a:r>
              <a:rPr b="0" i="0" lang="en-US" sz="1900" u="none">
                <a:solidFill>
                  <a:srgbClr val="9900FF"/>
                </a:solidFill>
                <a:latin typeface="Domine"/>
                <a:ea typeface="Domine"/>
                <a:cs typeface="Domine"/>
                <a:sym typeface="Domine"/>
              </a:rPr>
              <a:t>:</a:t>
            </a: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Information about your child (between home and school) </a:t>
            </a:r>
            <a:r>
              <a:rPr b="0" i="0" lang="en-US" sz="1900" u="sng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4"/>
              </a:rPr>
              <a:t>tigers@parkgate.cheshire.sch.uk</a:t>
            </a: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or penguins@parkgate.Cheshire.sch.uk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/>
          </a:p>
        </p:txBody>
      </p:sp>
      <p:sp>
        <p:nvSpPr>
          <p:cNvPr id="245" name="Google Shape;245;p30"/>
          <p:cNvSpPr txBox="1"/>
          <p:nvPr/>
        </p:nvSpPr>
        <p:spPr>
          <a:xfrm>
            <a:off x="2159000" y="4681537"/>
            <a:ext cx="8047037" cy="973137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FF"/>
              </a:buClr>
              <a:buSzPts val="1900"/>
              <a:buFont typeface="Domine"/>
              <a:buNone/>
            </a:pPr>
            <a:r>
              <a:rPr b="1" i="0" lang="en-US" sz="1900" u="none">
                <a:solidFill>
                  <a:srgbClr val="9900FF"/>
                </a:solidFill>
                <a:latin typeface="Domine"/>
                <a:ea typeface="Domine"/>
                <a:cs typeface="Domine"/>
                <a:sym typeface="Domine"/>
              </a:rPr>
              <a:t>Google classroom</a:t>
            </a:r>
            <a:r>
              <a:rPr b="0" i="0" lang="en-US" sz="1900" u="none">
                <a:solidFill>
                  <a:srgbClr val="7030A0"/>
                </a:solidFill>
                <a:latin typeface="Domine"/>
                <a:ea typeface="Domine"/>
                <a:cs typeface="Domine"/>
                <a:sym typeface="Domine"/>
              </a:rPr>
              <a:t>: </a:t>
            </a: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Information relevant to your class only. Used for quick updates and messages and weekly homework.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900"/>
              <a:buFont typeface="Domine"/>
              <a:buNone/>
            </a:pPr>
            <a:r>
              <a:rPr b="0" i="0" lang="en-US" sz="19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/>
          </a:p>
        </p:txBody>
      </p:sp>
      <p:sp>
        <p:nvSpPr>
          <p:cNvPr id="246" name="Google Shape;246;p30"/>
          <p:cNvSpPr txBox="1"/>
          <p:nvPr/>
        </p:nvSpPr>
        <p:spPr>
          <a:xfrm>
            <a:off x="3519487" y="3071812"/>
            <a:ext cx="5618162" cy="258762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Domine"/>
              <a:buNone/>
            </a:pPr>
            <a:r>
              <a:rPr b="0" i="0" lang="en-US" sz="1200" u="none">
                <a:solidFill>
                  <a:srgbClr val="000000"/>
                </a:solidFill>
                <a:latin typeface="Domine"/>
                <a:ea typeface="Domine"/>
                <a:cs typeface="Domine"/>
                <a:sym typeface="Domine"/>
              </a:rPr>
              <a:t>More information on ‘Schoolgateway’ will be given to you by the office </a:t>
            </a:r>
            <a:endParaRPr/>
          </a:p>
        </p:txBody>
      </p:sp>
      <p:pic>
        <p:nvPicPr>
          <p:cNvPr descr="Parkgate Logo" id="247" name="Google Shape;247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780000">
            <a:off x="138112" y="565150"/>
            <a:ext cx="2192337" cy="104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34487" y="3776662"/>
            <a:ext cx="1212850" cy="119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720000">
            <a:off x="8966200" y="479425"/>
            <a:ext cx="1603375" cy="1303337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1"/>
          <p:cNvSpPr txBox="1"/>
          <p:nvPr/>
        </p:nvSpPr>
        <p:spPr>
          <a:xfrm>
            <a:off x="2062162" y="149225"/>
            <a:ext cx="7029450" cy="1252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Parents &amp; Teachers Association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        PTA</a:t>
            </a:r>
            <a:b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</a:br>
            <a:endParaRPr/>
          </a:p>
        </p:txBody>
      </p:sp>
      <p:sp>
        <p:nvSpPr>
          <p:cNvPr id="256" name="Google Shape;256;p31"/>
          <p:cNvSpPr txBox="1"/>
          <p:nvPr/>
        </p:nvSpPr>
        <p:spPr>
          <a:xfrm>
            <a:off x="2208212" y="1150937"/>
            <a:ext cx="7632700" cy="3138487"/>
          </a:xfrm>
          <a:prstGeom prst="rect">
            <a:avLst/>
          </a:prstGeom>
          <a:noFill/>
          <a:ln>
            <a:noFill/>
          </a:ln>
        </p:spPr>
        <p:txBody>
          <a:bodyPr anchorCtr="0" anchor="t" bIns="36125" lIns="72275" spcFirstLastPara="1" rIns="72275" wrap="square" tIns="36125">
            <a:noAutofit/>
          </a:bodyPr>
          <a:lstStyle/>
          <a:p>
            <a:pPr indent="-215900" lvl="0" marL="215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2100"/>
              <a:buFont typeface="Domine"/>
              <a:buNone/>
            </a:pPr>
            <a:r>
              <a:rPr b="0" i="0" lang="en-US" sz="21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r>
              <a:rPr b="0" i="0" lang="en-US" sz="16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Please join our PTA.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What do they do?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>
              <a:solidFill>
                <a:srgbClr val="052E65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Noto Sans Symbols"/>
              <a:buChar char="❖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The PTA have raised money through many fun family activities, fairs, collections etc. And it is all for our children’s learning.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Noto Sans Symbols"/>
              <a:buChar char="❖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They have purchased numerous things over the years…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    To name but a few: guided reading books, equipment for the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    science department &amp; EYFS class and the outdoor classroom on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    the field.  The most recent project was raising funds for the  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    spectacular stage in the hall. 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"/>
              <a:buFont typeface="Century Gothic"/>
              <a:buNone/>
            </a:pPr>
            <a:r>
              <a:t/>
            </a:r>
            <a:endParaRPr b="0" i="0" sz="500" u="none">
              <a:solidFill>
                <a:srgbClr val="052E65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Noto Sans Symbols"/>
              <a:buChar char="❖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They meet once a term to make all the magic above happen.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1800"/>
              <a:buFont typeface="Domine"/>
              <a:buNone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Noto Sans Symbols"/>
              <a:buChar char="❖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Please contact the office if you would like to be apart of this ‘dedicated and all volunteers’ group.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"/>
              <a:buFont typeface="Century Gothic"/>
              <a:buNone/>
            </a:pPr>
            <a:r>
              <a:t/>
            </a:r>
            <a:endParaRPr b="0" i="0" sz="600" u="none">
              <a:solidFill>
                <a:srgbClr val="052E65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15900" lvl="0" marL="215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2E65"/>
              </a:buClr>
              <a:buSzPts val="300"/>
              <a:buFont typeface="Noto Sans Symbols"/>
              <a:buChar char="❖"/>
            </a:pP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On </a:t>
            </a:r>
            <a:r>
              <a:rPr b="0" i="0" lang="en-US" sz="1800" u="sng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Wednesday 16</a:t>
            </a:r>
            <a:r>
              <a:rPr b="0" baseline="30000" i="0" lang="en-US" sz="1800" u="sng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th</a:t>
            </a:r>
            <a:r>
              <a:rPr b="0" i="0" lang="en-US" sz="1800" u="sng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 July at 3:15 pm</a:t>
            </a:r>
            <a:r>
              <a:rPr b="0" i="0" lang="en-US" sz="1800" u="non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  <a:t>, the PTA will be holding a uniform sale in the hall. A great opportunity to maybe buy your child some spare uniform? 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Parkgate Logo" id="257" name="Google Shape;257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2"/>
          <p:cNvSpPr txBox="1"/>
          <p:nvPr/>
        </p:nvSpPr>
        <p:spPr>
          <a:xfrm>
            <a:off x="2924175" y="315912"/>
            <a:ext cx="6480175" cy="1271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32100" lIns="64250" spcFirstLastPara="1" rIns="64250" wrap="square" tIns="321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The Parkgate Primary School PTA Uniform Shop!</a:t>
            </a:r>
            <a:endParaRPr/>
          </a:p>
        </p:txBody>
      </p:sp>
      <p:sp>
        <p:nvSpPr>
          <p:cNvPr id="264" name="Google Shape;264;p32"/>
          <p:cNvSpPr txBox="1"/>
          <p:nvPr/>
        </p:nvSpPr>
        <p:spPr>
          <a:xfrm>
            <a:off x="2369069" y="1495887"/>
            <a:ext cx="7590646" cy="4661579"/>
          </a:xfrm>
          <a:prstGeom prst="rect">
            <a:avLst/>
          </a:prstGeom>
          <a:noFill/>
          <a:ln>
            <a:noFill/>
          </a:ln>
        </p:spPr>
        <p:txBody>
          <a:bodyPr anchorCtr="0" anchor="t" bIns="32100" lIns="64250" spcFirstLastPara="1" rIns="64250" wrap="square" tIns="32100">
            <a:spAutoFit/>
          </a:bodyPr>
          <a:lstStyle/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We have a range of high quality second hand items, from uniform to shoes and coats, in an array of sizes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51756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entury Gothic"/>
              <a:buNone/>
            </a:pPr>
            <a:r>
              <a:t/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Prices are low (20p - £2), and it’s open to everyone. The idea is to help everyone to save the pennies while also helping the environment.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51756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entury Gothic"/>
              <a:buNone/>
            </a:pPr>
            <a:r>
              <a:t/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The shop will normally run each half term, after school in the main hall. Dates will be announced via school email system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51756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entury Gothic"/>
              <a:buNone/>
            </a:pPr>
            <a:r>
              <a:t/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The next date is Wed 16</a:t>
            </a:r>
            <a:r>
              <a:rPr b="0" baseline="3000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th</a:t>
            </a: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 July (main hall, 3.15pm) – Please feel free to come, browse, and pick up a bargain!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51756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entury Gothic"/>
              <a:buNone/>
            </a:pPr>
            <a:r>
              <a:t/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If you cannot make the next date, but would like some uniform, please contact Kim on Kimirisbaker@gmail.com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151756" lvl="8" marL="281195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entury Gothic"/>
              <a:buNone/>
            </a:pPr>
            <a:r>
              <a:t/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-241024" lvl="0" marL="24102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mine"/>
              <a:buChar char="•"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 If you’d like to donate any uniform, please hand it into the 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7"/>
              <a:buFont typeface="Domine"/>
              <a:buNone/>
            </a:pPr>
            <a:r>
              <a:rPr b="0" i="0" lang="en-US" sz="1757" u="none" cap="none" strike="noStrike">
                <a:solidFill>
                  <a:schemeClr val="dk1"/>
                </a:solidFill>
                <a:latin typeface="Domine"/>
                <a:ea typeface="Domine"/>
                <a:cs typeface="Domine"/>
                <a:sym typeface="Domine"/>
              </a:rPr>
              <a:t>       school office. Thank you!</a:t>
            </a:r>
            <a:endParaRPr b="0" i="0" sz="1757" u="none" cap="none" strike="noStrike">
              <a:solidFill>
                <a:schemeClr val="dk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pic>
        <p:nvPicPr>
          <p:cNvPr id="265" name="Google Shape;265;p32"/>
          <p:cNvPicPr preferRelativeResize="0"/>
          <p:nvPr/>
        </p:nvPicPr>
        <p:blipFill rotWithShape="1">
          <a:blip r:embed="rId3">
            <a:alphaModFix/>
          </a:blip>
          <a:srcRect b="18676" l="8296" r="71212" t="39363"/>
          <a:stretch/>
        </p:blipFill>
        <p:spPr>
          <a:xfrm>
            <a:off x="2066925" y="315912"/>
            <a:ext cx="790575" cy="909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2"/>
          <p:cNvPicPr preferRelativeResize="0"/>
          <p:nvPr/>
        </p:nvPicPr>
        <p:blipFill rotWithShape="1">
          <a:blip r:embed="rId4">
            <a:alphaModFix/>
          </a:blip>
          <a:srcRect b="20816" l="75526" r="15762" t="40751"/>
          <a:stretch/>
        </p:blipFill>
        <p:spPr>
          <a:xfrm>
            <a:off x="9639300" y="63500"/>
            <a:ext cx="557212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2"/>
          <p:cNvPicPr preferRelativeResize="0"/>
          <p:nvPr/>
        </p:nvPicPr>
        <p:blipFill rotWithShape="1">
          <a:blip r:embed="rId5">
            <a:alphaModFix/>
          </a:blip>
          <a:srcRect b="7641" l="13284" r="50277" t="15544"/>
          <a:stretch/>
        </p:blipFill>
        <p:spPr>
          <a:xfrm>
            <a:off x="9583737" y="5068887"/>
            <a:ext cx="668337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2"/>
          <p:cNvPicPr preferRelativeResize="0"/>
          <p:nvPr/>
        </p:nvPicPr>
        <p:blipFill rotWithShape="1">
          <a:blip r:embed="rId6">
            <a:alphaModFix/>
          </a:blip>
          <a:srcRect b="12172" l="12313" r="50277" t="21447"/>
          <a:stretch/>
        </p:blipFill>
        <p:spPr>
          <a:xfrm>
            <a:off x="8758237" y="6075362"/>
            <a:ext cx="733425" cy="730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arkgate Logo" id="269" name="Google Shape;269;p3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3"/>
          <p:cNvSpPr txBox="1"/>
          <p:nvPr/>
        </p:nvSpPr>
        <p:spPr>
          <a:xfrm>
            <a:off x="5286375" y="0"/>
            <a:ext cx="1614487" cy="1301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S4YC</a:t>
            </a:r>
            <a:b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</a:br>
            <a:endParaRPr/>
          </a:p>
        </p:txBody>
      </p:sp>
      <p:sp>
        <p:nvSpPr>
          <p:cNvPr id="275" name="Google Shape;275;p33"/>
          <p:cNvSpPr txBox="1"/>
          <p:nvPr/>
        </p:nvSpPr>
        <p:spPr>
          <a:xfrm>
            <a:off x="2401887" y="4579937"/>
            <a:ext cx="7699375" cy="2278062"/>
          </a:xfrm>
          <a:prstGeom prst="rect">
            <a:avLst/>
          </a:prstGeom>
          <a:noFill/>
          <a:ln>
            <a:noFill/>
          </a:ln>
        </p:spPr>
        <p:txBody>
          <a:bodyPr anchorCtr="0" anchor="t" bIns="36125" lIns="72275" spcFirstLastPara="1" rIns="72275" wrap="square" tIns="36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1" i="0" sz="16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1600"/>
              <a:buFont typeface="Domine"/>
              <a:buNone/>
            </a:pPr>
            <a:r>
              <a:rPr b="1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S4YC specialise in childcare, preschool, sporting activities and wrap-around care, including school holidays for children 3 -11 years of age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1600"/>
              <a:buFont typeface="Domine"/>
              <a:buNone/>
            </a:pPr>
            <a:r>
              <a:rPr b="1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For more information, please go to their website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1600"/>
              <a:buFont typeface="Century Gothic"/>
              <a:buNone/>
            </a:pPr>
            <a:r>
              <a:rPr b="1" i="0" lang="en-US" sz="1600" u="sng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3"/>
              </a:rPr>
              <a:t>www.s4yc.co.uk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436B"/>
              </a:buClr>
              <a:buSzPts val="1600"/>
              <a:buFont typeface="Domine"/>
              <a:buNone/>
            </a:pPr>
            <a:r>
              <a:rPr b="1" i="0" lang="en-US" sz="1600" u="none">
                <a:solidFill>
                  <a:srgbClr val="06436B"/>
                </a:solidFill>
                <a:latin typeface="Domine"/>
                <a:ea typeface="Domine"/>
                <a:cs typeface="Domine"/>
                <a:sym typeface="Domine"/>
              </a:rPr>
              <a:t>or contact</a:t>
            </a:r>
            <a:endParaRPr b="0" i="0" sz="1800" u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1" i="0" sz="16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0" i="0" sz="16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0" i="0" sz="16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0" i="0" sz="16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entury Gothic"/>
              <a:buNone/>
            </a:pPr>
            <a:r>
              <a:t/>
            </a:r>
            <a:endParaRPr b="0" i="0" sz="12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entury Gothic"/>
              <a:buNone/>
            </a:pPr>
            <a:r>
              <a:t/>
            </a:r>
            <a:endParaRPr b="0" i="0" sz="12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rgbClr val="06436B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pic>
        <p:nvPicPr>
          <p:cNvPr id="276" name="Google Shape;276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13150" y="5961062"/>
            <a:ext cx="2638425" cy="582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98687" y="384175"/>
            <a:ext cx="3133725" cy="4424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64387" y="330200"/>
            <a:ext cx="3140075" cy="44783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arkgate Logo" id="279" name="Google Shape;279;p3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4"/>
          <p:cNvSpPr txBox="1"/>
          <p:nvPr>
            <p:ph idx="4294967295" type="title"/>
          </p:nvPr>
        </p:nvSpPr>
        <p:spPr>
          <a:xfrm>
            <a:off x="2201692" y="2771016"/>
            <a:ext cx="7788616" cy="3745447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50"/>
              <a:buFont typeface="Galdeano"/>
              <a:buNone/>
            </a:pPr>
            <a:br>
              <a:rPr b="0" i="0" lang="en-US" sz="3515" u="none" cap="none" strike="noStrike">
                <a:solidFill>
                  <a:schemeClr val="dk1"/>
                </a:solidFill>
                <a:latin typeface="Galdeano"/>
                <a:ea typeface="Galdeano"/>
                <a:cs typeface="Galdeano"/>
                <a:sym typeface="Galdeano"/>
              </a:rPr>
            </a:br>
            <a:br>
              <a:rPr b="0" i="0" lang="en-US" sz="3515" u="none" cap="none" strike="noStrike">
                <a:solidFill>
                  <a:schemeClr val="dk1"/>
                </a:solidFill>
                <a:latin typeface="Galdeano"/>
                <a:ea typeface="Galdeano"/>
                <a:cs typeface="Galdeano"/>
                <a:sym typeface="Galdeano"/>
              </a:rPr>
            </a:br>
            <a:r>
              <a:rPr b="0" i="0" lang="en-US" sz="2249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  <a:t>Please see our school website:</a:t>
            </a:r>
            <a:br>
              <a:rPr b="0" i="0" lang="en-US" sz="2249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2249" u="sng" cap="none" strike="noStrike">
                <a:solidFill>
                  <a:schemeClr val="hlink"/>
                </a:solidFill>
                <a:latin typeface="Domine"/>
                <a:ea typeface="Domine"/>
                <a:cs typeface="Domine"/>
                <a:sym typeface="Domine"/>
                <a:hlinkClick r:id="rId3"/>
              </a:rPr>
              <a:t>https://www.parkgateprimary.org.uk</a:t>
            </a:r>
            <a:br>
              <a:rPr b="0" i="0" lang="en-US" sz="2530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2530" u="none" cap="none" strike="noStrike">
                <a:solidFill>
                  <a:schemeClr val="dk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  <a:t>We will add this power point onto your section and other pieces of information which you and your child may need</a:t>
            </a:r>
            <a:br>
              <a:rPr b="0" i="0" lang="en-US" sz="253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0" i="0" lang="en-US" sz="253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  <a:t>Please browse the other pages for, our curriculum,  term dates, staff list and other information about the school</a:t>
            </a:r>
            <a:b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  <a:t>If you have any queries or any concerns, please do not hesitate to email the Lion Cub team </a:t>
            </a:r>
            <a:b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1828" u="sng" cap="none" strike="noStrik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  <a:t>penguins</a:t>
            </a:r>
            <a:r>
              <a:rPr b="0" i="0" lang="en-US" sz="1828" u="sng" cap="none" strike="noStrike">
                <a:solidFill>
                  <a:schemeClr val="hlink"/>
                </a:solidFill>
                <a:latin typeface="Domine"/>
                <a:ea typeface="Domine"/>
                <a:cs typeface="Domine"/>
                <a:sym typeface="Domine"/>
                <a:hlinkClick r:id="rId4"/>
              </a:rPr>
              <a:t>@parkgate.cheshire.sch.uk</a:t>
            </a:r>
            <a:r>
              <a:rPr b="0" i="0" lang="en-US" sz="1828" u="none" cap="none" strike="noStrik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br>
              <a:rPr b="0" i="0" lang="en-US" sz="1828" u="none" cap="none" strike="noStrik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1828" u="sng" cap="none" strike="noStrike">
                <a:solidFill>
                  <a:schemeClr val="hlink"/>
                </a:solidFill>
                <a:latin typeface="Domine"/>
                <a:ea typeface="Domine"/>
                <a:cs typeface="Domine"/>
                <a:sym typeface="Domine"/>
                <a:hlinkClick r:id="rId5"/>
              </a:rPr>
              <a:t>tigers@parkgate.cheshire.sch.uk</a:t>
            </a:r>
            <a:br>
              <a:rPr b="0" i="0" lang="en-US" sz="1828" u="sng" cap="none" strike="noStrike">
                <a:solidFill>
                  <a:schemeClr val="accent2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  <a:t>  </a:t>
            </a:r>
            <a:br>
              <a:rPr b="0" i="0" lang="en-US" sz="1828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1828" u="none" cap="none" strike="noStrike">
                <a:solidFill>
                  <a:srgbClr val="9900FF"/>
                </a:solidFill>
                <a:latin typeface="Domine"/>
                <a:ea typeface="Domine"/>
                <a:cs typeface="Domine"/>
                <a:sym typeface="Domine"/>
              </a:rPr>
            </a:br>
            <a:r>
              <a:rPr b="0" i="0" lang="en-US" sz="1828" u="none" cap="none" strike="noStrike">
                <a:solidFill>
                  <a:srgbClr val="9900FF"/>
                </a:solidFill>
                <a:latin typeface="Domine"/>
                <a:ea typeface="Domine"/>
                <a:cs typeface="Domine"/>
                <a:sym typeface="Domine"/>
              </a:rPr>
              <a:t>Thanks again and have a lovely evening.</a:t>
            </a:r>
            <a:r>
              <a:rPr b="0" i="0" lang="en-US" sz="1828" u="none" cap="none" strike="noStrike">
                <a:solidFill>
                  <a:schemeClr val="accent5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br>
              <a:rPr b="0" i="0" lang="en-US" sz="2530" u="none" cap="none" strike="noStrik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3796" u="none" cap="none" strike="noStrik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3796" u="none" cap="none" strike="noStrike">
                <a:solidFill>
                  <a:srgbClr val="052E65"/>
                </a:solidFill>
                <a:latin typeface="Domine"/>
                <a:ea typeface="Domine"/>
                <a:cs typeface="Domine"/>
                <a:sym typeface="Domine"/>
              </a:rPr>
            </a:br>
            <a:br>
              <a:rPr b="0" i="0" lang="en-US" sz="3515" u="none" cap="none" strike="noStrike">
                <a:solidFill>
                  <a:schemeClr val="dk1"/>
                </a:solidFill>
                <a:latin typeface="Galdeano"/>
                <a:ea typeface="Galdeano"/>
                <a:cs typeface="Galdeano"/>
                <a:sym typeface="Galdeano"/>
              </a:rPr>
            </a:br>
            <a:br>
              <a:rPr b="0" i="0" lang="en-US" sz="3515" u="none" cap="none" strike="noStrike">
                <a:solidFill>
                  <a:schemeClr val="dk1"/>
                </a:solidFill>
                <a:latin typeface="Galdeano"/>
                <a:ea typeface="Galdeano"/>
                <a:cs typeface="Galdeano"/>
                <a:sym typeface="Galdeano"/>
              </a:rPr>
            </a:br>
            <a:endParaRPr b="0" i="0" sz="3515" u="none" cap="none" strike="noStrike">
              <a:solidFill>
                <a:schemeClr val="dk1"/>
              </a:solidFill>
              <a:latin typeface="Galdeano"/>
              <a:ea typeface="Galdeano"/>
              <a:cs typeface="Galdeano"/>
              <a:sym typeface="Galdeano"/>
            </a:endParaRPr>
          </a:p>
        </p:txBody>
      </p:sp>
      <p:sp>
        <p:nvSpPr>
          <p:cNvPr id="285" name="Google Shape;285;p34"/>
          <p:cNvSpPr txBox="1"/>
          <p:nvPr/>
        </p:nvSpPr>
        <p:spPr>
          <a:xfrm>
            <a:off x="3262312" y="188912"/>
            <a:ext cx="5337175" cy="1050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36125" lIns="72275" spcFirstLastPara="1" rIns="72275" wrap="square" tIns="361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Galdeano"/>
              <a:buNone/>
            </a:pPr>
            <a:r>
              <a:rPr b="1" i="0" lang="en-US" sz="3500" u="none">
                <a:solidFill>
                  <a:srgbClr val="FFFFFF"/>
                </a:solidFill>
                <a:latin typeface="Galdeano"/>
                <a:ea typeface="Galdeano"/>
                <a:cs typeface="Galdeano"/>
                <a:sym typeface="Galdeano"/>
              </a:rPr>
              <a:t>  Thank you for  your time </a:t>
            </a:r>
            <a:endParaRPr/>
          </a:p>
        </p:txBody>
      </p:sp>
      <p:pic>
        <p:nvPicPr>
          <p:cNvPr descr="Parkgate Logo" id="286" name="Google Shape;286;p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579100" y="0"/>
            <a:ext cx="15446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Slice">
  <a:themeElements>
    <a:clrScheme name="Slice">
      <a:dk1>
        <a:srgbClr val="000000"/>
      </a:dk1>
      <a:lt1>
        <a:srgbClr val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lice">
  <a:themeElements>
    <a:clrScheme name="Slice">
      <a:dk1>
        <a:srgbClr val="000000"/>
      </a:dk1>
      <a:lt1>
        <a:srgbClr val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2_Slice">
  <a:themeElements>
    <a:clrScheme name="Slice">
      <a:dk1>
        <a:srgbClr val="000000"/>
      </a:dk1>
      <a:lt1>
        <a:srgbClr val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3_Slice">
  <a:themeElements>
    <a:clrScheme name="Slice">
      <a:dk1>
        <a:srgbClr val="000000"/>
      </a:dk1>
      <a:lt1>
        <a:srgbClr val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